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7" r:id="rId2"/>
    <p:sldId id="280" r:id="rId3"/>
    <p:sldId id="283" r:id="rId4"/>
    <p:sldId id="269" r:id="rId5"/>
    <p:sldId id="299" r:id="rId6"/>
    <p:sldId id="301" r:id="rId7"/>
    <p:sldId id="300" r:id="rId8"/>
    <p:sldId id="281" r:id="rId9"/>
    <p:sldId id="282" r:id="rId10"/>
    <p:sldId id="27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6" r:id="rId21"/>
    <p:sldId id="286" r:id="rId22"/>
    <p:sldId id="287" r:id="rId23"/>
    <p:sldId id="307" r:id="rId24"/>
    <p:sldId id="288" r:id="rId25"/>
    <p:sldId id="310" r:id="rId26"/>
    <p:sldId id="309" r:id="rId27"/>
    <p:sldId id="276" r:id="rId28"/>
    <p:sldId id="277" r:id="rId29"/>
    <p:sldId id="279" r:id="rId30"/>
    <p:sldId id="278" r:id="rId31"/>
    <p:sldId id="290" r:id="rId32"/>
    <p:sldId id="291" r:id="rId33"/>
    <p:sldId id="303" r:id="rId34"/>
    <p:sldId id="292" r:id="rId35"/>
    <p:sldId id="294" r:id="rId36"/>
    <p:sldId id="295" r:id="rId37"/>
    <p:sldId id="296" r:id="rId38"/>
    <p:sldId id="284" r:id="rId39"/>
    <p:sldId id="305" r:id="rId40"/>
    <p:sldId id="306" r:id="rId41"/>
    <p:sldId id="311" r:id="rId42"/>
    <p:sldId id="312" r:id="rId43"/>
    <p:sldId id="313" r:id="rId44"/>
    <p:sldId id="298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8F"/>
    <a:srgbClr val="476D2D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434" autoAdjust="0"/>
  </p:normalViewPr>
  <p:slideViewPr>
    <p:cSldViewPr snapToGrid="0">
      <p:cViewPr varScale="1">
        <p:scale>
          <a:sx n="56" d="100"/>
          <a:sy n="56" d="100"/>
        </p:scale>
        <p:origin x="34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58"/>
    </p:cViewPr>
  </p:sorterViewPr>
  <p:notesViewPr>
    <p:cSldViewPr snapToGrid="0">
      <p:cViewPr varScale="1">
        <p:scale>
          <a:sx n="53" d="100"/>
          <a:sy n="53" d="100"/>
        </p:scale>
        <p:origin x="105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2DA9D-A5BD-4D82-9C9E-F4D7FF379B10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16CC0-59A9-4B8C-8333-337811729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as well start</a:t>
            </a:r>
            <a:r>
              <a:rPr lang="en-US" baseline="0" dirty="0" smtClean="0"/>
              <a:t> with torque map from </a:t>
            </a:r>
            <a:r>
              <a:rPr lang="en-US" baseline="0" dirty="0" err="1" smtClean="0"/>
              <a:t>CartoDB</a:t>
            </a:r>
            <a:r>
              <a:rPr lang="en-US" baseline="0" dirty="0" smtClean="0"/>
              <a:t> loaded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Stations</a:t>
            </a:r>
            <a:r>
              <a:rPr lang="en-US" baseline="0" dirty="0" smtClean="0"/>
              <a:t> people leave from more than they arrive: </a:t>
            </a:r>
            <a:r>
              <a:rPr lang="en-US" dirty="0" smtClean="0"/>
              <a:t>-11271, -9980, -8188, -4857, -4570</a:t>
            </a:r>
          </a:p>
          <a:p>
            <a:r>
              <a:rPr lang="en-US" dirty="0" smtClean="0"/>
              <a:t>Stations</a:t>
            </a:r>
            <a:r>
              <a:rPr lang="en-US" baseline="0" dirty="0" smtClean="0"/>
              <a:t> people arrive at more than they go: </a:t>
            </a:r>
            <a:r>
              <a:rPr lang="en-US" dirty="0" smtClean="0"/>
              <a:t>[2463, 2477, 2665, 2885, 4439]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TORQUE MAP</a:t>
            </a:r>
          </a:p>
          <a:p>
            <a:endParaRPr lang="en-US" dirty="0" smtClean="0"/>
          </a:p>
          <a:p>
            <a:r>
              <a:rPr lang="en-US" dirty="0" smtClean="0"/>
              <a:t>Since</a:t>
            </a:r>
            <a:r>
              <a:rPr lang="en-US" baseline="0" dirty="0" smtClean="0"/>
              <a:t> torque map didn’t work, I created my own “animation.”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this is: Map of monthly imbalances between comings and goings.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9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the sum total across 8 months.</a:t>
            </a:r>
          </a:p>
          <a:p>
            <a:endParaRPr lang="en-US" baseline="0" dirty="0" smtClean="0"/>
          </a:p>
          <a:p>
            <a:r>
              <a:rPr lang="en-US" dirty="0" smtClean="0"/>
              <a:t>Next:</a:t>
            </a:r>
            <a:r>
              <a:rPr lang="en-US" baseline="0" dirty="0" smtClean="0"/>
              <a:t> To find out the story at each station.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8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at the end: With thousands</a:t>
            </a:r>
            <a:r>
              <a:rPr lang="en-US" baseline="0" dirty="0" smtClean="0"/>
              <a:t> of bikes and hundreds of stations in a very dense city, the task is expensive and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2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at the end: With thousands</a:t>
            </a:r>
            <a:r>
              <a:rPr lang="en-US" baseline="0" dirty="0" smtClean="0"/>
              <a:t> of bikes and hundreds of stations in a very dense city, the task is expensive and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Maybe create a few quick slides that more clearly show problems you addressed: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Interpolation = ‘nearest’   Show a fuzzy slide.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Color schemes = show slides like these.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Color scaling = show this more subtle issue with your station comparison.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Presentation of results = show different scaling (by hour, 3 hours, day, weekday/weekend)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Movements </a:t>
            </a:r>
            <a:r>
              <a:rPr lang="en-US" baseline="0" dirty="0" smtClean="0"/>
              <a:t>of bicycles at three stations in an average week.</a:t>
            </a:r>
          </a:p>
          <a:p>
            <a:r>
              <a:rPr lang="en-US" baseline="0" dirty="0" smtClean="0"/>
              <a:t>Plus the sum of all three at the bottom.</a:t>
            </a:r>
          </a:p>
          <a:p>
            <a:r>
              <a:rPr lang="en-US" baseline="0" dirty="0" smtClean="0"/>
              <a:t>However, the color scheme is not intuitive. (Don’t worry if you don’t understand.)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0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Maybe create a few quick slides that more clearly show problems you addressed: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Interpolation = ‘nearest’   Show a fuzzy slide.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Color schemes = show slides like these.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Color scaling = show this more subtle issue with your station comparison.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Presentation of results = show different scaling (by hour, 3 hours, day, weekday/weekend)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Movements </a:t>
            </a:r>
            <a:r>
              <a:rPr lang="en-US" baseline="0" dirty="0" smtClean="0"/>
              <a:t>of bicycles at three stations in an average week.</a:t>
            </a:r>
          </a:p>
          <a:p>
            <a:r>
              <a:rPr lang="en-US" baseline="0" dirty="0" smtClean="0"/>
              <a:t>Plus the sum of all three at the bottom.</a:t>
            </a:r>
          </a:p>
          <a:p>
            <a:r>
              <a:rPr lang="en-US" baseline="0" dirty="0" smtClean="0"/>
              <a:t>However, the color scheme is not intuitive. (Don’t worry if you don’t understand.)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492 is right by Penn Station</a:t>
            </a:r>
            <a:r>
              <a:rPr lang="en-US" baseline="0" dirty="0" smtClean="0"/>
              <a:t> and sees 2000+ comings &amp; goings per day. It’s relatively even (gains more than it loses.)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6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492 is right by Penn Station</a:t>
            </a:r>
            <a:r>
              <a:rPr lang="en-US" baseline="0" dirty="0" smtClean="0"/>
              <a:t> and sees 2000+ comings &amp; goings per day. It’s relatively even (gains more than it loses.)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9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are leaving</a:t>
            </a:r>
            <a:r>
              <a:rPr lang="en-US" baseline="0" dirty="0" smtClean="0"/>
              <a:t> between about 6 and 9 am Monday through Friday.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People leave early on Monday, but you can see the time of departure drifts by Wednesday – but more people are also biking in the morning later in the week.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many people leaving in the afternoon.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7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r>
              <a:rPr lang="en-US" baseline="0" dirty="0" smtClean="0"/>
              <a:t> ride to this station mostly in the afternoon Monday through Friday.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51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comings</a:t>
            </a:r>
            <a:r>
              <a:rPr lang="en-US" baseline="0" dirty="0" smtClean="0"/>
              <a:t> and goings per day are balanced , the bottom row is yellow.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pretty imbalanced</a:t>
            </a:r>
            <a:r>
              <a:rPr lang="en-US" baseline="0" dirty="0" smtClean="0"/>
              <a:t> on a few days.</a:t>
            </a:r>
          </a:p>
          <a:p>
            <a:endParaRPr lang="en-US" dirty="0" smtClean="0"/>
          </a:p>
          <a:p>
            <a:r>
              <a:rPr lang="en-US" dirty="0" smtClean="0"/>
              <a:t>This station gains</a:t>
            </a:r>
            <a:r>
              <a:rPr lang="en-US" baseline="0" dirty="0" smtClean="0"/>
              <a:t> over </a:t>
            </a:r>
            <a:r>
              <a:rPr lang="en-US" dirty="0" smtClean="0"/>
              <a:t>21 bicycles</a:t>
            </a:r>
            <a:r>
              <a:rPr lang="en-US" baseline="0" dirty="0" smtClean="0"/>
              <a:t> per Monday in the time frame I looked at. (These are from January, so it’s not like there’s a lot of traffic in general.)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9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 looks pretty balanced with when people leave this station, but it’s actually hard to say.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8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No context is</a:t>
            </a:r>
            <a:r>
              <a:rPr lang="en-US" baseline="0" dirty="0" smtClean="0"/>
              <a:t> taken into account.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0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Start</a:t>
            </a:r>
            <a:r>
              <a:rPr lang="en-US" baseline="0" dirty="0" smtClean="0"/>
              <a:t> with all colors at or near max values </a:t>
            </a:r>
            <a:r>
              <a:rPr lang="en-US" baseline="0" dirty="0" smtClean="0">
                <a:sym typeface="Wingdings" panose="05000000000000000000" pitchFamily="2" charset="2"/>
              </a:rPr>
              <a:t> White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Drop out red and blue </a:t>
            </a:r>
            <a:r>
              <a:rPr lang="en-US" baseline="0" dirty="0" smtClean="0">
                <a:sym typeface="Wingdings" panose="05000000000000000000" pitchFamily="2" charset="2"/>
              </a:rPr>
              <a:t> Mid-green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Wingdings" panose="05000000000000000000" pitchFamily="2" charset="2"/>
              </a:rPr>
              <a:t>Drop out green  Dark green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1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Station 119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11 Street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btwn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2nd &amp; 1st Ave), New York, NY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 519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Pershing Square 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28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switch</a:t>
            </a:r>
            <a:r>
              <a:rPr lang="en-US" baseline="0" dirty="0" smtClean="0"/>
              <a:t> from station 119 to some station that has more active </a:t>
            </a:r>
            <a:r>
              <a:rPr lang="en-US" baseline="0" dirty="0" err="1" smtClean="0"/>
              <a:t>timepoints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96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7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492 is right by Penn Station</a:t>
            </a:r>
            <a:r>
              <a:rPr lang="en-US" baseline="0" dirty="0" smtClean="0"/>
              <a:t> and gets 2000+ per day. It’s relatively even (gains more than it loses.)</a:t>
            </a:r>
          </a:p>
          <a:p>
            <a:r>
              <a:rPr lang="en-US" dirty="0" smtClean="0"/>
              <a:t>497 is</a:t>
            </a:r>
            <a:r>
              <a:rPr lang="en-US" baseline="0" dirty="0" smtClean="0"/>
              <a:t> right by us! E. 17</a:t>
            </a:r>
            <a:r>
              <a:rPr lang="en-US" baseline="30000" dirty="0" smtClean="0"/>
              <a:t>th</a:t>
            </a:r>
            <a:r>
              <a:rPr lang="en-US" baseline="0" dirty="0" smtClean="0"/>
              <a:t> &amp;  Broadway. It has huge volume, but gains tons of bikes per day.</a:t>
            </a:r>
            <a:endParaRPr lang="en-US" dirty="0" smtClean="0"/>
          </a:p>
          <a:p>
            <a:r>
              <a:rPr lang="en-US" dirty="0" smtClean="0"/>
              <a:t>519</a:t>
            </a:r>
            <a:r>
              <a:rPr lang="en-US" baseline="0" dirty="0" smtClean="0"/>
              <a:t> has enormous volume &amp; loses huge numbers of bikes (&gt;&gt;3000) every day. Riders go from station 519.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80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492 is right by Penn Station</a:t>
            </a:r>
            <a:r>
              <a:rPr lang="en-US" baseline="0" dirty="0" smtClean="0"/>
              <a:t> and gets 2000+ per day. It’s relatively even (gains more than it loses.)</a:t>
            </a:r>
          </a:p>
          <a:p>
            <a:r>
              <a:rPr lang="en-US" dirty="0" smtClean="0"/>
              <a:t>497 is</a:t>
            </a:r>
            <a:r>
              <a:rPr lang="en-US" baseline="0" dirty="0" smtClean="0"/>
              <a:t> right by us! E. 17</a:t>
            </a:r>
            <a:r>
              <a:rPr lang="en-US" baseline="30000" dirty="0" smtClean="0"/>
              <a:t>th</a:t>
            </a:r>
            <a:r>
              <a:rPr lang="en-US" baseline="0" dirty="0" smtClean="0"/>
              <a:t> &amp;  Broadway. It has huge volume, but gains tons of bikes per day.</a:t>
            </a:r>
            <a:endParaRPr lang="en-US" dirty="0" smtClean="0"/>
          </a:p>
          <a:p>
            <a:r>
              <a:rPr lang="en-US" dirty="0" smtClean="0"/>
              <a:t>519</a:t>
            </a:r>
            <a:r>
              <a:rPr lang="en-US" baseline="0" dirty="0" smtClean="0"/>
              <a:t> has enormous volume (&gt;&gt;3000)  &amp; loses huge numbers of bikes every day. Riders go from station 519.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2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3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519</a:t>
            </a:r>
            <a:r>
              <a:rPr lang="en-US" baseline="0" dirty="0" smtClean="0"/>
              <a:t> loses enormous numbers of bikes every day. Bikes leave, but don’t come back.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0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492 is right by Penn Station</a:t>
            </a:r>
            <a:r>
              <a:rPr lang="en-US" baseline="0" dirty="0" smtClean="0"/>
              <a:t> and gets 2000+ per day. It’s relatively even (gains more than it loses.)</a:t>
            </a:r>
          </a:p>
          <a:p>
            <a:r>
              <a:rPr lang="en-US" dirty="0" smtClean="0"/>
              <a:t>497 is</a:t>
            </a:r>
            <a:r>
              <a:rPr lang="en-US" baseline="0" dirty="0" smtClean="0"/>
              <a:t> right by us! E. 17</a:t>
            </a:r>
            <a:r>
              <a:rPr lang="en-US" baseline="30000" dirty="0" smtClean="0"/>
              <a:t>th</a:t>
            </a:r>
            <a:r>
              <a:rPr lang="en-US" baseline="0" dirty="0" smtClean="0"/>
              <a:t> &amp;  Broadway. It has huge volume, but gains tons of bikes per day.</a:t>
            </a:r>
            <a:endParaRPr lang="en-US" dirty="0" smtClean="0"/>
          </a:p>
          <a:p>
            <a:r>
              <a:rPr lang="en-US" dirty="0" smtClean="0"/>
              <a:t>519</a:t>
            </a:r>
            <a:r>
              <a:rPr lang="en-US" baseline="0" dirty="0" smtClean="0"/>
              <a:t> has enormous volume &amp; loses huge numbers of bikes (&gt;&gt;3000) every day. Riders go from station 519.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38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program has</a:t>
            </a:r>
            <a:r>
              <a:rPr lang="en-US" baseline="0" dirty="0" smtClean="0"/>
              <a:t> been really successful.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‘Daily’ customers = actually daily &amp; weekly. $10/day or $25/week instead of $95/year.</a:t>
            </a:r>
          </a:p>
          <a:p>
            <a:r>
              <a:rPr lang="en-US" baseline="0" dirty="0" smtClean="0"/>
              <a:t>Customers are potentially more profitable for subscribers Citi Bike, and daily and weekly rentals have not performed as well as projected.</a:t>
            </a:r>
          </a:p>
          <a:p>
            <a:r>
              <a:rPr lang="en-US" baseline="0" dirty="0" smtClean="0"/>
              <a:t>However, they’ve had more subscribers than projected.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6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</a:t>
            </a:r>
            <a:r>
              <a:rPr lang="en-US" baseline="0" dirty="0" smtClean="0"/>
              <a:t> do people do with Citi Bikes? They go mostly for very short trips.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 regular subscribers &amp; short-term customers use bikes much differently?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95.7% of subscribers ride</a:t>
            </a:r>
            <a:r>
              <a:rPr lang="en-US" baseline="0" dirty="0" smtClean="0"/>
              <a:t> for less than 30 minutes. (under the customer max)</a:t>
            </a:r>
          </a:p>
          <a:p>
            <a:endParaRPr lang="en-US" baseline="0" dirty="0" smtClean="0"/>
          </a:p>
          <a:p>
            <a:r>
              <a:rPr lang="en-US" baseline="0" dirty="0" smtClean="0"/>
              <a:t>91.8% of customers ride for less than 45 minutes. (under the subscriber max)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1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there’s </a:t>
            </a:r>
            <a:r>
              <a:rPr lang="en-US" baseline="0" dirty="0" smtClean="0"/>
              <a:t>no good reason </a:t>
            </a:r>
            <a:r>
              <a:rPr lang="en-US" baseline="0" dirty="0" smtClean="0"/>
              <a:t>for it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These numbers tend to underestimate actual distances, since distance is being calculated as the crow flies.</a:t>
            </a:r>
            <a:endParaRPr lang="en-US" baseline="0" dirty="0" smtClean="0"/>
          </a:p>
          <a:p>
            <a:r>
              <a:rPr lang="en-US" baseline="0" dirty="0" smtClean="0"/>
              <a:t>Time limit before incurring greater expenses is 45 minutes for subscribers, 30 minutes for short-term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at the end: With thousands</a:t>
            </a:r>
            <a:r>
              <a:rPr lang="en-US" baseline="0" dirty="0" smtClean="0"/>
              <a:t> of bikes and hundreds of stations in a very dense city,</a:t>
            </a:r>
          </a:p>
          <a:p>
            <a:r>
              <a:rPr lang="en-US" baseline="0" dirty="0" smtClean="0"/>
              <a:t>the task is enormously expensive and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01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at the end: With thousands</a:t>
            </a:r>
            <a:r>
              <a:rPr lang="en-US" baseline="0" dirty="0" smtClean="0"/>
              <a:t> of bikes and hundreds of stations in a very dense city, the task is expensive and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8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8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4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8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1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476A-4F67-4C4E-8550-A916E3F88AD7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4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6923"/>
            <a:ext cx="9144000" cy="1580197"/>
          </a:xfrm>
        </p:spPr>
        <p:txBody>
          <a:bodyPr/>
          <a:lstStyle/>
          <a:p>
            <a:r>
              <a:rPr lang="en-US" b="1" dirty="0" smtClean="0"/>
              <a:t>Citi Bike NYC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760" y="3474720"/>
            <a:ext cx="9692640" cy="21488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Letting you ride bikes 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from whatever station</a:t>
            </a:r>
            <a:r>
              <a:rPr lang="en-US" sz="3600" dirty="0" smtClean="0">
                <a:solidFill>
                  <a:srgbClr val="FF0000"/>
                </a:solidFill>
              </a:rPr>
              <a:t> to whatever station </a:t>
            </a:r>
          </a:p>
          <a:p>
            <a:r>
              <a:rPr lang="en-US" sz="3600" dirty="0" smtClean="0"/>
              <a:t>since July 2013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43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21" y="467333"/>
            <a:ext cx="8760577" cy="6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Citi Bike Ride Imbalances:</a:t>
            </a:r>
            <a:br>
              <a:rPr lang="en-US" dirty="0" smtClean="0"/>
            </a:br>
            <a:r>
              <a:rPr lang="en-US" dirty="0" smtClean="0"/>
              <a:t>July 2013 to February 2014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5538"/>
            <a:ext cx="9144000" cy="131735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More going (departures)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More stopping (arrivals)</a:t>
            </a:r>
          </a:p>
          <a:p>
            <a:r>
              <a:rPr lang="en-US" dirty="0" smtClean="0">
                <a:solidFill>
                  <a:srgbClr val="FFE48F"/>
                </a:solidFill>
              </a:rPr>
              <a:t>Beige = Not much difference either way</a:t>
            </a:r>
            <a:endParaRPr lang="en-US" dirty="0">
              <a:solidFill>
                <a:srgbClr val="FFE4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3"/>
          <a:stretch/>
        </p:blipFill>
        <p:spPr>
          <a:xfrm>
            <a:off x="7287768" y="1655064"/>
            <a:ext cx="5428286" cy="368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63" y="3976"/>
            <a:ext cx="4488603" cy="68540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313" y="1906109"/>
            <a:ext cx="2253343" cy="1516517"/>
          </a:xfrm>
        </p:spPr>
        <p:txBody>
          <a:bodyPr/>
          <a:lstStyle/>
          <a:p>
            <a:pPr algn="ctr"/>
            <a:r>
              <a:rPr lang="en-US" b="1" dirty="0" smtClean="0"/>
              <a:t>July</a:t>
            </a:r>
            <a:endParaRPr lang="en-US" b="1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~850,000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</a:p>
        </p:txBody>
      </p:sp>
    </p:spTree>
    <p:extLst>
      <p:ext uri="{BB962C8B-B14F-4D97-AF65-F5344CB8AC3E}">
        <p14:creationId xmlns:p14="http://schemas.microsoft.com/office/powerpoint/2010/main" val="38127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63" y="-25364"/>
            <a:ext cx="4467980" cy="68844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638" y="1902600"/>
            <a:ext cx="2253343" cy="1516517"/>
          </a:xfrm>
        </p:spPr>
        <p:txBody>
          <a:bodyPr/>
          <a:lstStyle/>
          <a:p>
            <a:pPr algn="ctr"/>
            <a:r>
              <a:rPr lang="en-US" b="1" dirty="0" smtClean="0"/>
              <a:t>August</a:t>
            </a:r>
            <a:endParaRPr lang="en-US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>
          <a:xfrm>
            <a:off x="7287769" y="1683326"/>
            <a:ext cx="5347576" cy="36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72" y="-1"/>
            <a:ext cx="4464588" cy="6888221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101600" y="1905499"/>
            <a:ext cx="2530188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September</a:t>
            </a:r>
            <a:endParaRPr lang="en-US" sz="4000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49" y="6017"/>
            <a:ext cx="4401519" cy="6878259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</a:t>
            </a:r>
            <a:endParaRPr lang="en-US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61" y="-2439"/>
            <a:ext cx="4417017" cy="6888275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16113" y="1905499"/>
            <a:ext cx="2499281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November</a:t>
            </a:r>
            <a:endParaRPr lang="en-US" sz="40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49" y="19093"/>
            <a:ext cx="4417017" cy="6837882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45143" y="1905499"/>
            <a:ext cx="2365827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December</a:t>
            </a:r>
            <a:endParaRPr lang="en-US" sz="40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/>
          <a:stretch/>
        </p:blipFill>
        <p:spPr>
          <a:xfrm>
            <a:off x="7287768" y="1682495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7" y="4306"/>
            <a:ext cx="4448014" cy="6857354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January</a:t>
            </a:r>
            <a:endParaRPr lang="en-US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61" y="-11110"/>
            <a:ext cx="4404727" cy="686910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February</a:t>
            </a:r>
            <a:endParaRPr lang="en-US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/>
          <a:stretch/>
        </p:blipFill>
        <p:spPr>
          <a:xfrm>
            <a:off x="7287768" y="1682495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Citi Bike Background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Citi Bike stocks hundreds of stations with bicycles.</a:t>
            </a:r>
          </a:p>
          <a:p>
            <a:pPr marL="342900" indent="-342900">
              <a:buNone/>
            </a:pPr>
            <a:r>
              <a:rPr lang="en-US" sz="3600" dirty="0" smtClean="0"/>
              <a:t> </a:t>
            </a:r>
          </a:p>
          <a:p>
            <a:pPr marL="342900" indent="-342900"/>
            <a:r>
              <a:rPr lang="en-US" sz="3600" dirty="0" smtClean="0"/>
              <a:t>Annual subscribers and short-term customers borrow </a:t>
            </a:r>
            <a:r>
              <a:rPr lang="en-US" sz="3600" dirty="0" smtClean="0"/>
              <a:t>bikes from any station and return them to any station.</a:t>
            </a:r>
          </a:p>
          <a:p>
            <a:pPr marL="342900" indent="-342900">
              <a:buNone/>
            </a:pPr>
            <a:endParaRPr lang="en-US" sz="3600" dirty="0" smtClean="0"/>
          </a:p>
          <a:p>
            <a:pPr marL="342900" indent="-342900"/>
            <a:r>
              <a:rPr lang="en-US" sz="3600" dirty="0" smtClean="0"/>
              <a:t>This adds up to tens </a:t>
            </a:r>
            <a:r>
              <a:rPr lang="en-US" sz="3600" dirty="0" smtClean="0"/>
              <a:t>of thousands of rides </a:t>
            </a:r>
            <a:r>
              <a:rPr lang="en-US" sz="3600" dirty="0" smtClean="0"/>
              <a:t>per day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67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48" y="-11110"/>
            <a:ext cx="4404727" cy="6869109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&gt;5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638300"/>
            <a:ext cx="10439400" cy="4648200"/>
          </a:xfrm>
        </p:spPr>
        <p:txBody>
          <a:bodyPr>
            <a:normAutofit/>
          </a:bodyPr>
          <a:lstStyle/>
          <a:p>
            <a:pPr marL="342900" indent="-342900"/>
            <a:endParaRPr lang="en-US" sz="3600" dirty="0" smtClean="0"/>
          </a:p>
          <a:p>
            <a:pPr marL="342900" indent="-342900"/>
            <a:r>
              <a:rPr lang="en-US" sz="3600" dirty="0" smtClean="0"/>
              <a:t>How </a:t>
            </a:r>
            <a:r>
              <a:rPr lang="en-US" sz="3600" dirty="0" smtClean="0"/>
              <a:t>to process millions of lines of data?</a:t>
            </a:r>
          </a:p>
          <a:p>
            <a:pPr marL="800100" lvl="1" indent="-342900"/>
            <a:r>
              <a:rPr lang="en-US" sz="3200" dirty="0" smtClean="0"/>
              <a:t>Even processing </a:t>
            </a:r>
            <a:r>
              <a:rPr lang="en-US" sz="3200" dirty="0"/>
              <a:t>a month </a:t>
            </a:r>
            <a:r>
              <a:rPr lang="en-US" sz="3200" dirty="0" smtClean="0"/>
              <a:t>(or </a:t>
            </a:r>
            <a:r>
              <a:rPr lang="en-US" sz="3200" dirty="0"/>
              <a:t>even two </a:t>
            </a:r>
            <a:r>
              <a:rPr lang="en-US" sz="3200" dirty="0" smtClean="0"/>
              <a:t>weeks) </a:t>
            </a:r>
            <a:r>
              <a:rPr lang="en-US" sz="3200" dirty="0"/>
              <a:t>at a time eventually crashes the </a:t>
            </a:r>
            <a:r>
              <a:rPr lang="en-US" sz="3200" dirty="0" err="1"/>
              <a:t>iPython</a:t>
            </a:r>
            <a:r>
              <a:rPr lang="en-US" sz="3200" dirty="0"/>
              <a:t> Notebook.</a:t>
            </a:r>
          </a:p>
          <a:p>
            <a:pPr marL="800100" lvl="1" indent="-342900"/>
            <a:endParaRPr lang="en-US" sz="3200" dirty="0" smtClean="0"/>
          </a:p>
          <a:p>
            <a:pPr marL="342900" indent="-342900"/>
            <a:r>
              <a:rPr lang="en-US" sz="3600" dirty="0" smtClean="0"/>
              <a:t>How to understand &amp; visualize station traffic?</a:t>
            </a:r>
            <a:endParaRPr lang="en-US" sz="32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117475"/>
            <a:ext cx="11372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Mapping Traffic at Individual Bike Stations:</a:t>
            </a:r>
          </a:p>
          <a:p>
            <a:pPr algn="ctr"/>
            <a:r>
              <a:rPr lang="en-US" sz="4800" dirty="0" smtClean="0"/>
              <a:t>Challenges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79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638300"/>
            <a:ext cx="10439400" cy="46482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Processing:</a:t>
            </a:r>
          </a:p>
          <a:p>
            <a:pPr marL="800100" lvl="1" indent="-342900"/>
            <a:r>
              <a:rPr lang="en-US" sz="3200" dirty="0" smtClean="0"/>
              <a:t>Process “big csv files” piecemeal.</a:t>
            </a:r>
          </a:p>
          <a:p>
            <a:pPr marL="800100" lvl="1" indent="-342900"/>
            <a:r>
              <a:rPr lang="en-US" sz="3200" dirty="0" smtClean="0"/>
              <a:t>Generate summary matrices.</a:t>
            </a:r>
          </a:p>
          <a:p>
            <a:pPr marL="800100" lvl="1" indent="-342900"/>
            <a:r>
              <a:rPr lang="en-US" sz="3200" dirty="0" smtClean="0"/>
              <a:t>Export to csv.</a:t>
            </a:r>
          </a:p>
          <a:p>
            <a:pPr marL="800100" lvl="1" indent="-342900"/>
            <a:r>
              <a:rPr lang="en-US" sz="3200" dirty="0" smtClean="0"/>
              <a:t>Interrupt. Reload. Repeat.</a:t>
            </a:r>
            <a:endParaRPr lang="en-US" sz="3200" dirty="0"/>
          </a:p>
          <a:p>
            <a:pPr marL="457200" lvl="1" indent="0">
              <a:buNone/>
            </a:pPr>
            <a:endParaRPr lang="en-US" sz="800" dirty="0" smtClean="0"/>
          </a:p>
          <a:p>
            <a:pPr marL="342900" indent="-342900"/>
            <a:r>
              <a:rPr lang="en-US" sz="3600" dirty="0" smtClean="0"/>
              <a:t>Visualizing station traffic:</a:t>
            </a:r>
            <a:endParaRPr lang="en-US" dirty="0"/>
          </a:p>
          <a:p>
            <a:pPr marL="800100" lvl="1" indent="-342900"/>
            <a:r>
              <a:rPr lang="en-US" sz="3200" dirty="0" smtClean="0"/>
              <a:t>Summarize big picture in broad strokes (as shown).</a:t>
            </a:r>
          </a:p>
          <a:p>
            <a:pPr marL="800100" lvl="1" indent="-342900"/>
            <a:r>
              <a:rPr lang="en-US" sz="3200" dirty="0" smtClean="0"/>
              <a:t>Average the details on a weekly schedule.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117475"/>
            <a:ext cx="11372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Mapping Traffic at Individual Bike Stations: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Solutions</a:t>
            </a:r>
            <a:endParaRPr 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5300" y="317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Initial </a:t>
            </a:r>
            <a:r>
              <a:rPr lang="en-US" sz="4800" dirty="0" smtClean="0"/>
              <a:t>Visualization:</a:t>
            </a:r>
          </a:p>
          <a:p>
            <a:pPr algn="ctr"/>
            <a:r>
              <a:rPr lang="en-US" sz="4800" dirty="0" smtClean="0"/>
              <a:t>Bikes going from station 492 by hour of week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3" y="1843081"/>
            <a:ext cx="6298931" cy="2176317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500063" y="1500186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plt.imshow</a:t>
            </a:r>
            <a:r>
              <a:rPr lang="en-US" dirty="0" smtClean="0"/>
              <a:t>(</a:t>
            </a:r>
            <a:r>
              <a:rPr lang="en-US" dirty="0" err="1" smtClean="0"/>
              <a:t>np.transpose</a:t>
            </a:r>
            <a:r>
              <a:rPr lang="en-US" dirty="0" smtClean="0"/>
              <a:t>(start492frame))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5300" y="317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Initial </a:t>
            </a:r>
            <a:r>
              <a:rPr lang="en-US" sz="4800" dirty="0" smtClean="0"/>
              <a:t>Visualization:</a:t>
            </a:r>
          </a:p>
          <a:p>
            <a:pPr algn="ctr"/>
            <a:r>
              <a:rPr lang="en-US" sz="4800" dirty="0" smtClean="0"/>
              <a:t>Bikes going from station 492 by hour of week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3" y="1843081"/>
            <a:ext cx="6298931" cy="2176317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500063" y="1500186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plt.imshow</a:t>
            </a:r>
            <a:r>
              <a:rPr lang="en-US" dirty="0" smtClean="0"/>
              <a:t>(</a:t>
            </a:r>
            <a:r>
              <a:rPr lang="en-US" dirty="0" err="1" smtClean="0"/>
              <a:t>np.transpose</a:t>
            </a:r>
            <a:r>
              <a:rPr lang="en-US" dirty="0" smtClean="0"/>
              <a:t>(start492frame))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063" y="4214815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np.transpose</a:t>
            </a:r>
            <a:r>
              <a:rPr lang="en-US" dirty="0"/>
              <a:t>(start492frame), interpolation="nearest")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35" y="4528078"/>
            <a:ext cx="6533246" cy="22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5300" y="7461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 representation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of comings and goings</a:t>
            </a:r>
            <a:endParaRPr lang="en-US" sz="48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16"/>
          <a:stretch/>
        </p:blipFill>
        <p:spPr>
          <a:xfrm>
            <a:off x="52930" y="2009530"/>
            <a:ext cx="11944907" cy="2076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314" y="1685929"/>
            <a:ext cx="53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ax[0,0].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(sm492, interpolation='nearest</a:t>
            </a:r>
            <a:r>
              <a:rPr lang="en-US" dirty="0" smtClean="0">
                <a:solidFill>
                  <a:prstClr val="black"/>
                </a:solidFill>
              </a:rPr>
              <a:t>')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0826" y="1666873"/>
            <a:ext cx="52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ax[0,1</a:t>
            </a:r>
            <a:r>
              <a:rPr lang="en-US" dirty="0">
                <a:solidFill>
                  <a:prstClr val="black"/>
                </a:solidFill>
              </a:rPr>
              <a:t>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(em492, interpolation='nearest')</a:t>
            </a:r>
          </a:p>
        </p:txBody>
      </p:sp>
    </p:spTree>
    <p:extLst>
      <p:ext uri="{BB962C8B-B14F-4D97-AF65-F5344CB8AC3E}">
        <p14:creationId xmlns:p14="http://schemas.microsoft.com/office/powerpoint/2010/main" val="20808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5300" y="7461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 representation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of comings and goings</a:t>
            </a:r>
            <a:endParaRPr lang="en-US" sz="48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" y="2009530"/>
            <a:ext cx="11944907" cy="4448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314" y="1685929"/>
            <a:ext cx="53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ax[0,0].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(sm492, interpolation='nearest</a:t>
            </a:r>
            <a:r>
              <a:rPr lang="en-US" dirty="0" smtClean="0">
                <a:solidFill>
                  <a:prstClr val="black"/>
                </a:solidFill>
              </a:rPr>
              <a:t>')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0826" y="1666873"/>
            <a:ext cx="52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ax[0,1</a:t>
            </a:r>
            <a:r>
              <a:rPr lang="en-US" dirty="0">
                <a:solidFill>
                  <a:prstClr val="black"/>
                </a:solidFill>
              </a:rPr>
              <a:t>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(em492, interpolation='nearest')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8229" y="4024317"/>
            <a:ext cx="532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Going </a:t>
            </a:r>
            <a:r>
              <a:rPr lang="en-US" sz="2800" dirty="0" smtClean="0">
                <a:solidFill>
                  <a:prstClr val="black"/>
                </a:solidFill>
              </a:rPr>
              <a:t>from </a:t>
            </a:r>
            <a:r>
              <a:rPr lang="en-US" dirty="0" smtClean="0">
                <a:solidFill>
                  <a:prstClr val="black"/>
                </a:solidFill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cmap</a:t>
            </a:r>
            <a:r>
              <a:rPr lang="en-US" dirty="0" smtClean="0">
                <a:solidFill>
                  <a:prstClr val="black"/>
                </a:solidFill>
              </a:rPr>
              <a:t>=‘Greens</a:t>
            </a:r>
            <a:r>
              <a:rPr lang="en-US" dirty="0" smtClean="0">
                <a:solidFill>
                  <a:prstClr val="black"/>
                </a:solidFill>
              </a:rPr>
              <a:t>’)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1871" y="4019545"/>
            <a:ext cx="52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Stopping </a:t>
            </a:r>
            <a:r>
              <a:rPr lang="en-US" sz="2800" dirty="0" smtClean="0">
                <a:solidFill>
                  <a:prstClr val="black"/>
                </a:solidFill>
              </a:rPr>
              <a:t>at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cmap</a:t>
            </a:r>
            <a:r>
              <a:rPr lang="en-US" dirty="0" smtClean="0">
                <a:solidFill>
                  <a:prstClr val="black"/>
                </a:solidFill>
              </a:rPr>
              <a:t>=‘Reds</a:t>
            </a:r>
            <a:r>
              <a:rPr lang="en-US" dirty="0" smtClean="0">
                <a:solidFill>
                  <a:prstClr val="black"/>
                </a:solidFill>
              </a:rPr>
              <a:t>’)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1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4"/>
          <a:stretch/>
        </p:blipFill>
        <p:spPr>
          <a:xfrm>
            <a:off x="1727203" y="849131"/>
            <a:ext cx="7645611" cy="6059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7568" y="-17988"/>
            <a:ext cx="11372850" cy="867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</a:t>
            </a:r>
            <a:r>
              <a:rPr lang="en-US" sz="4800" dirty="0" smtClean="0"/>
              <a:t>d</a:t>
            </a:r>
            <a:r>
              <a:rPr lang="en-US" sz="4800" dirty="0" smtClean="0"/>
              <a:t>epartures by hour of week</a:t>
            </a:r>
          </a:p>
        </p:txBody>
      </p:sp>
    </p:spTree>
    <p:extLst>
      <p:ext uri="{BB962C8B-B14F-4D97-AF65-F5344CB8AC3E}">
        <p14:creationId xmlns:p14="http://schemas.microsoft.com/office/powerpoint/2010/main" val="10933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3" r="33520"/>
          <a:stretch/>
        </p:blipFill>
        <p:spPr>
          <a:xfrm>
            <a:off x="1831448" y="753360"/>
            <a:ext cx="7641164" cy="616154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7568" y="-17988"/>
            <a:ext cx="11372850" cy="867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</a:t>
            </a:r>
            <a:r>
              <a:rPr lang="en-US" sz="4800" dirty="0" smtClean="0"/>
              <a:t>arrivals </a:t>
            </a:r>
            <a:r>
              <a:rPr lang="en-US" sz="4800" dirty="0" smtClean="0"/>
              <a:t>by hour of week</a:t>
            </a:r>
          </a:p>
        </p:txBody>
      </p:sp>
    </p:spTree>
    <p:extLst>
      <p:ext uri="{BB962C8B-B14F-4D97-AF65-F5344CB8AC3E}">
        <p14:creationId xmlns:p14="http://schemas.microsoft.com/office/powerpoint/2010/main" val="11169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92" y="1375830"/>
            <a:ext cx="12088745" cy="52197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6"/>
            <a:ext cx="11372850" cy="127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Weekly Summary (using </a:t>
            </a:r>
            <a:r>
              <a:rPr lang="en-US" sz="4800" dirty="0" err="1" smtClean="0"/>
              <a:t>cmap</a:t>
            </a:r>
            <a:r>
              <a:rPr lang="en-US" sz="4800" dirty="0" smtClean="0"/>
              <a:t>=‘</a:t>
            </a:r>
            <a:r>
              <a:rPr lang="en-US" sz="4800" dirty="0" err="1" smtClean="0"/>
              <a:t>RdYlGn</a:t>
            </a:r>
            <a:r>
              <a:rPr lang="en-US" sz="4800" dirty="0" smtClean="0"/>
              <a:t>’)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72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Citi Bike Data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Citi Bike has made available data describing every ride taken from July 2013 to February 2014.</a:t>
            </a:r>
          </a:p>
          <a:p>
            <a:pPr marL="342900" indent="-342900"/>
            <a:endParaRPr lang="en-US" sz="3600" dirty="0" smtClean="0"/>
          </a:p>
          <a:p>
            <a:pPr marL="342900" indent="-342900"/>
            <a:r>
              <a:rPr lang="en-US" sz="3600" dirty="0" smtClean="0"/>
              <a:t>This data includes the time and station of departure and arrival (as well as some other variables).</a:t>
            </a:r>
          </a:p>
        </p:txBody>
      </p:sp>
    </p:spTree>
    <p:extLst>
      <p:ext uri="{BB962C8B-B14F-4D97-AF65-F5344CB8AC3E}">
        <p14:creationId xmlns:p14="http://schemas.microsoft.com/office/powerpoint/2010/main" val="41841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r="126"/>
          <a:stretch/>
        </p:blipFill>
        <p:spPr>
          <a:xfrm>
            <a:off x="0" y="2778443"/>
            <a:ext cx="12075622" cy="31336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27568" y="-17989"/>
            <a:ext cx="11372850" cy="231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</a:t>
            </a:r>
            <a:r>
              <a:rPr lang="en-US" sz="4800" dirty="0" smtClean="0"/>
              <a:t>Summary</a:t>
            </a:r>
          </a:p>
          <a:p>
            <a:pPr algn="ctr"/>
            <a:r>
              <a:rPr lang="en-US" sz="4800" dirty="0" smtClean="0"/>
              <a:t>w/adjusted aspect ratio &amp; labelling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6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Color Mapping Issues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950" y="138747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Color </a:t>
            </a:r>
            <a:r>
              <a:rPr lang="en-US" dirty="0"/>
              <a:t>maps scale to the </a:t>
            </a:r>
            <a:r>
              <a:rPr lang="en-US" dirty="0" smtClean="0"/>
              <a:t>entered data</a:t>
            </a:r>
            <a:r>
              <a:rPr lang="en-US" dirty="0" smtClean="0"/>
              <a:t>!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(0, 0, 1)  =  (0, 0, </a:t>
            </a:r>
            <a:r>
              <a:rPr lang="en-US" dirty="0" smtClean="0"/>
              <a:t>10,000,000</a:t>
            </a:r>
            <a:r>
              <a:rPr lang="en-US" dirty="0"/>
              <a:t>)</a:t>
            </a:r>
            <a:endParaRPr lang="en-US" dirty="0" smtClean="0"/>
          </a:p>
          <a:p>
            <a:pPr lvl="1">
              <a:spcAft>
                <a:spcPts val="1200"/>
              </a:spcAft>
            </a:pPr>
            <a:r>
              <a:rPr lang="en-US" dirty="0" smtClean="0"/>
              <a:t>(0, 100, 200) = (432, 434, 436)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Max &amp; min </a:t>
            </a:r>
            <a:r>
              <a:rPr lang="en-US" i="1" dirty="0" smtClean="0"/>
              <a:t>always </a:t>
            </a:r>
            <a:r>
              <a:rPr lang="en-US" dirty="0" smtClean="0"/>
              <a:t>depicted as extreme values.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Comparing </a:t>
            </a:r>
            <a:r>
              <a:rPr lang="en-US" dirty="0" smtClean="0"/>
              <a:t>colors </a:t>
            </a:r>
            <a:r>
              <a:rPr lang="en-US" dirty="0"/>
              <a:t>between </a:t>
            </a:r>
            <a:r>
              <a:rPr lang="en-US" dirty="0" smtClean="0"/>
              <a:t>(&amp; maybe within) </a:t>
            </a:r>
            <a:r>
              <a:rPr lang="en-US" dirty="0" smtClean="0"/>
              <a:t>graphs </a:t>
            </a:r>
            <a:r>
              <a:rPr lang="en-US" dirty="0" smtClean="0"/>
              <a:t>is virtually meaningless!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Red-</a:t>
            </a:r>
            <a:r>
              <a:rPr lang="en-US" b="1" dirty="0" smtClean="0"/>
              <a:t>Yellow</a:t>
            </a:r>
            <a:r>
              <a:rPr lang="en-US" dirty="0" smtClean="0"/>
              <a:t>-Green </a:t>
            </a:r>
            <a:r>
              <a:rPr lang="en-US" dirty="0" smtClean="0"/>
              <a:t>is </a:t>
            </a:r>
            <a:r>
              <a:rPr lang="en-US" dirty="0"/>
              <a:t>not easy to interpret</a:t>
            </a:r>
            <a:r>
              <a:rPr lang="en-US" dirty="0" smtClean="0"/>
              <a:t>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(See beige background.)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Color Mapping Solutions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36842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Build my own red and green color maps.</a:t>
            </a:r>
          </a:p>
          <a:p>
            <a:pPr lvl="1">
              <a:spcAft>
                <a:spcPts val="1200"/>
              </a:spcAft>
            </a:pPr>
            <a:r>
              <a:rPr lang="en-US" dirty="0" err="1" smtClean="0"/>
              <a:t>LinearSegmentedColormaps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Write function to alter </a:t>
            </a:r>
            <a:r>
              <a:rPr lang="en-US" dirty="0" err="1" smtClean="0"/>
              <a:t>colormap</a:t>
            </a:r>
            <a:r>
              <a:rPr lang="en-US" dirty="0" smtClean="0"/>
              <a:t> according to data range.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(0, 0, 1) != (1, 1, 2) != (2, 2, 3)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Since rescaling the data has no effect, rescale the scale.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Create Red-</a:t>
            </a:r>
            <a:r>
              <a:rPr lang="en-US" b="1" dirty="0" smtClean="0"/>
              <a:t>White</a:t>
            </a:r>
            <a:r>
              <a:rPr lang="en-US" dirty="0" smtClean="0"/>
              <a:t>-Green.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2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Coding Color Maps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1926" y="1639361"/>
            <a:ext cx="4224874" cy="503237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300" b="1" dirty="0" smtClean="0"/>
              <a:t>Unicolor with variables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'red</a:t>
            </a:r>
            <a:r>
              <a:rPr lang="en-US" dirty="0" smtClean="0"/>
              <a:t>':   ((</a:t>
            </a:r>
            <a:r>
              <a:rPr lang="en-US" dirty="0"/>
              <a:t>0.0, </a:t>
            </a:r>
            <a:r>
              <a:rPr lang="en-US" dirty="0" err="1"/>
              <a:t>Crv</a:t>
            </a:r>
            <a:r>
              <a:rPr lang="en-US" dirty="0"/>
              <a:t>[0], </a:t>
            </a:r>
            <a:r>
              <a:rPr lang="en-US" dirty="0" err="1"/>
              <a:t>Crv</a:t>
            </a:r>
            <a:r>
              <a:rPr lang="en-US" dirty="0"/>
              <a:t>[0]),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smtClean="0"/>
              <a:t>  (Cset2</a:t>
            </a:r>
            <a:r>
              <a:rPr lang="en-US" dirty="0"/>
              <a:t>, </a:t>
            </a:r>
            <a:r>
              <a:rPr lang="en-US" dirty="0" err="1"/>
              <a:t>Crv</a:t>
            </a:r>
            <a:r>
              <a:rPr lang="en-US" dirty="0"/>
              <a:t>[1], </a:t>
            </a:r>
            <a:r>
              <a:rPr lang="en-US" dirty="0" err="1"/>
              <a:t>Crv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smtClean="0"/>
              <a:t> (</a:t>
            </a:r>
            <a:r>
              <a:rPr lang="en-US" dirty="0"/>
              <a:t>1.0, </a:t>
            </a:r>
            <a:r>
              <a:rPr lang="en-US" dirty="0" err="1"/>
              <a:t>Crv</a:t>
            </a:r>
            <a:r>
              <a:rPr lang="en-US" dirty="0"/>
              <a:t>[2], </a:t>
            </a:r>
            <a:r>
              <a:rPr lang="en-US" dirty="0" err="1"/>
              <a:t>Crv</a:t>
            </a:r>
            <a:r>
              <a:rPr lang="en-US" dirty="0"/>
              <a:t>[2])),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'green</a:t>
            </a:r>
            <a:r>
              <a:rPr lang="en-US" dirty="0"/>
              <a:t>':((0.0, </a:t>
            </a:r>
            <a:r>
              <a:rPr lang="en-US" dirty="0" err="1"/>
              <a:t>Cgv</a:t>
            </a:r>
            <a:r>
              <a:rPr lang="en-US" dirty="0"/>
              <a:t>[0], </a:t>
            </a:r>
            <a:r>
              <a:rPr lang="en-US" dirty="0" err="1"/>
              <a:t>Cgv</a:t>
            </a:r>
            <a:r>
              <a:rPr lang="en-US" dirty="0"/>
              <a:t>[0]),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/>
              <a:t>(Cset2, </a:t>
            </a:r>
            <a:r>
              <a:rPr lang="en-US" dirty="0" err="1"/>
              <a:t>Cgv</a:t>
            </a:r>
            <a:r>
              <a:rPr lang="en-US" dirty="0"/>
              <a:t>[1], </a:t>
            </a:r>
            <a:r>
              <a:rPr lang="en-US" dirty="0" err="1"/>
              <a:t>Cgv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1.0, </a:t>
            </a:r>
            <a:r>
              <a:rPr lang="en-US" dirty="0" err="1"/>
              <a:t>Cgv</a:t>
            </a:r>
            <a:r>
              <a:rPr lang="en-US" dirty="0"/>
              <a:t>[2], </a:t>
            </a:r>
            <a:r>
              <a:rPr lang="en-US" dirty="0" err="1"/>
              <a:t>Cgv</a:t>
            </a:r>
            <a:r>
              <a:rPr lang="en-US" dirty="0"/>
              <a:t>[2])),</a:t>
            </a:r>
          </a:p>
          <a:p>
            <a:pPr marL="0" indent="0">
              <a:buNone/>
            </a:pPr>
            <a:r>
              <a:rPr lang="en-US" dirty="0" smtClean="0"/>
              <a:t> 'blue</a:t>
            </a:r>
            <a:r>
              <a:rPr lang="en-US" dirty="0"/>
              <a:t>': </a:t>
            </a:r>
            <a:r>
              <a:rPr lang="en-US" dirty="0" smtClean="0"/>
              <a:t> ((</a:t>
            </a:r>
            <a:r>
              <a:rPr lang="en-US" dirty="0"/>
              <a:t>0.0, </a:t>
            </a:r>
            <a:r>
              <a:rPr lang="en-US" dirty="0" err="1"/>
              <a:t>Cbv</a:t>
            </a:r>
            <a:r>
              <a:rPr lang="en-US" dirty="0"/>
              <a:t>[0], </a:t>
            </a:r>
            <a:r>
              <a:rPr lang="en-US" dirty="0" err="1"/>
              <a:t>Cbv</a:t>
            </a:r>
            <a:r>
              <a:rPr lang="en-US" dirty="0"/>
              <a:t>[0]),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Cset2,  </a:t>
            </a:r>
            <a:r>
              <a:rPr lang="en-US" dirty="0" err="1"/>
              <a:t>Cbv</a:t>
            </a:r>
            <a:r>
              <a:rPr lang="en-US" dirty="0"/>
              <a:t>[1], </a:t>
            </a:r>
            <a:r>
              <a:rPr lang="en-US" dirty="0" err="1"/>
              <a:t>Cbv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1.0, </a:t>
            </a:r>
            <a:r>
              <a:rPr lang="en-US" dirty="0" err="1"/>
              <a:t>Cbv</a:t>
            </a:r>
            <a:r>
              <a:rPr lang="en-US" dirty="0"/>
              <a:t>[2], </a:t>
            </a:r>
            <a:r>
              <a:rPr lang="en-US" dirty="0" err="1"/>
              <a:t>Cbv</a:t>
            </a:r>
            <a:r>
              <a:rPr lang="en-US" dirty="0"/>
              <a:t>[2]))}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0133" y="1250428"/>
            <a:ext cx="362373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 smtClean="0"/>
              <a:t>“Red-White-Green”</a:t>
            </a:r>
            <a:endParaRPr lang="en-US" sz="2800" b="1" dirty="0"/>
          </a:p>
          <a:p>
            <a:endParaRPr lang="en-US" dirty="0" smtClean="0"/>
          </a:p>
          <a:p>
            <a:r>
              <a:rPr lang="en-US" dirty="0" err="1"/>
              <a:t>cdictGR</a:t>
            </a:r>
            <a:r>
              <a:rPr lang="en-US" dirty="0"/>
              <a:t>= {'red':  </a:t>
            </a:r>
            <a:r>
              <a:rPr lang="en-US" dirty="0" smtClean="0"/>
              <a:t>  ((</a:t>
            </a:r>
            <a:r>
              <a:rPr lang="en-US" dirty="0"/>
              <a:t>0.0,  0.35, 0.35),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 0.0, 0.0)),</a:t>
            </a:r>
          </a:p>
          <a:p>
            <a:r>
              <a:rPr lang="en-US" dirty="0"/>
              <a:t>         </a:t>
            </a:r>
            <a:r>
              <a:rPr lang="en-US" dirty="0" smtClean="0"/>
              <a:t>        'green': ((</a:t>
            </a:r>
            <a:r>
              <a:rPr lang="en-US" dirty="0"/>
              <a:t>0.0,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0.25, 0.25)),</a:t>
            </a:r>
          </a:p>
          <a:p>
            <a:r>
              <a:rPr lang="en-US" dirty="0"/>
              <a:t>         </a:t>
            </a:r>
            <a:r>
              <a:rPr lang="en-US" dirty="0" smtClean="0"/>
              <a:t>         'blue</a:t>
            </a:r>
            <a:r>
              <a:rPr lang="en-US" dirty="0"/>
              <a:t>':  ((0.0, 0.0,0.0),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0.0, 0.0))} </a:t>
            </a:r>
          </a:p>
        </p:txBody>
      </p:sp>
    </p:spTree>
    <p:extLst>
      <p:ext uri="{BB962C8B-B14F-4D97-AF65-F5344CB8AC3E}">
        <p14:creationId xmlns:p14="http://schemas.microsoft.com/office/powerpoint/2010/main" val="22971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</a:t>
            </a:r>
            <a:r>
              <a:rPr lang="en-US" b="1" dirty="0" smtClean="0"/>
              <a:t>ew color maps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4" y="2190750"/>
            <a:ext cx="11136572" cy="37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75360" y="533400"/>
            <a:ext cx="5120640" cy="6222785"/>
            <a:chOff x="1203960" y="533400"/>
            <a:chExt cx="5120640" cy="62227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66" r="19983" b="51047"/>
            <a:stretch/>
          </p:blipFill>
          <p:spPr>
            <a:xfrm>
              <a:off x="1203960" y="533400"/>
              <a:ext cx="5120640" cy="6222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Oval 13"/>
            <p:cNvSpPr/>
            <p:nvPr/>
          </p:nvSpPr>
          <p:spPr>
            <a:xfrm>
              <a:off x="4349739" y="3236841"/>
              <a:ext cx="237744" cy="2377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127000">
                <a:srgbClr val="FFC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252459" y="2246241"/>
              <a:ext cx="237744" cy="2377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127000">
                <a:srgbClr val="FFC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New Color Maps: Station 519 vs. Station 119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6780" y="1530916"/>
            <a:ext cx="1979919" cy="762623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-155786" y="1090385"/>
            <a:ext cx="1237826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 smtClean="0"/>
              <a:t>2021</a:t>
            </a:r>
            <a:endParaRPr lang="en-US" sz="3300" b="1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7416802" y="533400"/>
            <a:ext cx="4470401" cy="504759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1200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1200"/>
              </a:spcAft>
              <a:buNone/>
            </a:pPr>
            <a:endParaRPr lang="en-US" sz="1800" dirty="0"/>
          </a:p>
          <a:p>
            <a:pPr>
              <a:spcAft>
                <a:spcPts val="1200"/>
              </a:spcAft>
            </a:pPr>
            <a:r>
              <a:rPr lang="en-US" dirty="0" smtClean="0"/>
              <a:t>Station 2021 is on              </a:t>
            </a:r>
            <a:r>
              <a:rPr lang="en-US" b="1" dirty="0" smtClean="0"/>
              <a:t>W. 45</a:t>
            </a:r>
            <a:r>
              <a:rPr lang="en-US" b="1" baseline="30000" dirty="0" smtClean="0"/>
              <a:t>th</a:t>
            </a:r>
            <a:r>
              <a:rPr lang="en-US" b="1" dirty="0" smtClean="0"/>
              <a:t> at 8</a:t>
            </a:r>
            <a:r>
              <a:rPr lang="en-US" b="1" baseline="30000" dirty="0" smtClean="0"/>
              <a:t>th</a:t>
            </a:r>
            <a:r>
              <a:rPr lang="en-US" b="1" dirty="0" smtClean="0"/>
              <a:t> Ave</a:t>
            </a:r>
            <a:r>
              <a:rPr lang="en-US" dirty="0" smtClean="0"/>
              <a:t>.</a:t>
            </a:r>
            <a:endParaRPr lang="en-US" sz="800" dirty="0" smtClean="0"/>
          </a:p>
          <a:p>
            <a:pPr>
              <a:spcAft>
                <a:spcPts val="1200"/>
              </a:spcAft>
            </a:pPr>
            <a:r>
              <a:rPr lang="en-US" dirty="0"/>
              <a:t>Station 519 is </a:t>
            </a:r>
            <a:r>
              <a:rPr lang="en-US" b="1" dirty="0"/>
              <a:t>right outside Grand Central Station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85750" y="3597801"/>
            <a:ext cx="838199" cy="49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519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495800" y="3352801"/>
            <a:ext cx="1737360" cy="441959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 report of 519 &amp; 2021: Before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4" y="1112520"/>
            <a:ext cx="11799565" cy="54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After: Optionally Scaled Contextually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4" y="1034057"/>
            <a:ext cx="11824091" cy="54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Future Directions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19697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/>
              <a:t>Short-term riders</a:t>
            </a:r>
            <a:r>
              <a:rPr lang="en-US" sz="2600" dirty="0" smtClean="0"/>
              <a:t>: Analyze differences between short-term customers </a:t>
            </a:r>
            <a:r>
              <a:rPr lang="en-US" sz="2600" dirty="0"/>
              <a:t>(</a:t>
            </a:r>
            <a:r>
              <a:rPr lang="en-US" sz="2600" dirty="0" err="1"/>
              <a:t>mo</a:t>
            </a:r>
            <a:r>
              <a:rPr lang="en-US" sz="2600" dirty="0"/>
              <a:t>’ $$$) </a:t>
            </a:r>
            <a:r>
              <a:rPr lang="en-US" sz="2600" dirty="0" smtClean="0"/>
              <a:t>and long-term subscribers to see if rebalancing can increase rentals.*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Color mapping:</a:t>
            </a:r>
            <a:r>
              <a:rPr lang="en-US" sz="2600" dirty="0" smtClean="0"/>
              <a:t> Complete automation of bi-directional </a:t>
            </a:r>
            <a:r>
              <a:rPr lang="en-US" sz="2600" dirty="0" err="1" smtClean="0"/>
              <a:t>colorbar</a:t>
            </a:r>
            <a:r>
              <a:rPr lang="en-US" sz="2600" dirty="0" smtClean="0"/>
              <a:t> &amp; update color mapping programs to accurately depict a wider range of possibilities</a:t>
            </a:r>
            <a:r>
              <a:rPr lang="en-US" sz="2600" dirty="0" smtClean="0"/>
              <a:t>.*</a:t>
            </a:r>
            <a:endParaRPr lang="en-US" sz="2600" dirty="0" smtClean="0"/>
          </a:p>
          <a:p>
            <a:pPr>
              <a:spcAft>
                <a:spcPts val="1200"/>
              </a:spcAft>
            </a:pPr>
            <a:r>
              <a:rPr lang="en-US" sz="2600" b="1" dirty="0" smtClean="0"/>
              <a:t>Station Dictionary</a:t>
            </a:r>
            <a:r>
              <a:rPr lang="en-US" sz="2600" dirty="0" smtClean="0"/>
              <a:t>: Populate dictionary with station ID’s &amp; count matrices to automate more of the data processing &amp; storage processes.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Cluster analysis</a:t>
            </a:r>
            <a:r>
              <a:rPr lang="en-US" sz="2600" dirty="0" smtClean="0"/>
              <a:t>: Use cluster analysis to group stations by weekly movements (and possibly location).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Practical applications</a:t>
            </a:r>
            <a:r>
              <a:rPr lang="en-US" sz="2600" dirty="0" smtClean="0"/>
              <a:t>: Use </a:t>
            </a:r>
            <a:r>
              <a:rPr lang="en-US" sz="2600" dirty="0"/>
              <a:t>these techniques to identify and respond to specific questions Citi Bike might have.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6324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*Already started on this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(3</a:t>
            </a:r>
            <a:r>
              <a:rPr lang="en-US" sz="4800" baseline="30000" dirty="0" smtClean="0">
                <a:solidFill>
                  <a:prstClr val="black"/>
                </a:solidFill>
              </a:rPr>
              <a:t>rd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8"/>
          <a:stretch/>
        </p:blipFill>
        <p:spPr>
          <a:xfrm>
            <a:off x="2726265" y="832870"/>
            <a:ext cx="6637868" cy="58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7" y="304802"/>
            <a:ext cx="9996989" cy="63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(3</a:t>
            </a:r>
            <a:r>
              <a:rPr lang="en-US" sz="4800" baseline="30000" dirty="0" smtClean="0">
                <a:solidFill>
                  <a:prstClr val="black"/>
                </a:solidFill>
              </a:rPr>
              <a:t>rd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8" y="793177"/>
            <a:ext cx="6521762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70" y="795868"/>
            <a:ext cx="9148576" cy="60851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Color-Coded Station Summaries (1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look)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058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5" b="77751"/>
          <a:stretch/>
        </p:blipFill>
        <p:spPr>
          <a:xfrm>
            <a:off x="1270004" y="1403550"/>
            <a:ext cx="9414934" cy="545656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6"/>
            <a:ext cx="11372850" cy="127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Weekday/Weekend by 3-hour slots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323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(2</a:t>
            </a:r>
            <a:r>
              <a:rPr lang="en-US" sz="4800" baseline="30000" dirty="0" smtClean="0">
                <a:solidFill>
                  <a:prstClr val="black"/>
                </a:solidFill>
              </a:rPr>
              <a:t>nd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18" y="1052897"/>
            <a:ext cx="8309509" cy="55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on Bike by Gender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1804848"/>
            <a:ext cx="7552266" cy="50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New Color Maps: Before and after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" y="658162"/>
            <a:ext cx="10106580" cy="62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95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October 2013: </a:t>
            </a:r>
            <a:br>
              <a:rPr lang="en-US" b="1" dirty="0" smtClean="0"/>
            </a:br>
            <a:r>
              <a:rPr lang="en-US" b="1" dirty="0" smtClean="0"/>
              <a:t>Trips are short (as the crow flies)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" y="1639491"/>
            <a:ext cx="5873853" cy="4224054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32" y="1640161"/>
            <a:ext cx="5870448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764792"/>
            <a:ext cx="5751576" cy="4123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1" y="1765554"/>
            <a:ext cx="5752219" cy="4123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-89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 2013:</a:t>
            </a:r>
          </a:p>
          <a:p>
            <a:pPr algn="ctr"/>
            <a:r>
              <a:rPr lang="en-US" b="1" dirty="0" smtClean="0"/>
              <a:t>Subscribers know when to say when.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38845" y="5900173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E0000"/>
                </a:solidFill>
              </a:rPr>
              <a:t>Mean = 12m, 33s</a:t>
            </a:r>
            <a:endParaRPr lang="en-US" b="1" dirty="0">
              <a:solidFill>
                <a:srgbClr val="9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7364" y="5907099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= 25m, 31s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22877" y="2803939"/>
            <a:ext cx="12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19.1%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93622" y="3714750"/>
            <a:ext cx="540328" cy="0"/>
          </a:xfrm>
          <a:prstGeom prst="straightConnector1">
            <a:avLst/>
          </a:prstGeom>
          <a:ln w="34925">
            <a:solidFill>
              <a:srgbClr val="9E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65127" y="3527839"/>
            <a:ext cx="78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0000"/>
                </a:solidFill>
              </a:rPr>
              <a:t>0.7%</a:t>
            </a:r>
            <a:endParaRPr lang="en-US" dirty="0">
              <a:solidFill>
                <a:srgbClr val="9E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H="1">
            <a:off x="4393622" y="3527839"/>
            <a:ext cx="3079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327572" y="2990850"/>
            <a:ext cx="540328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flipH="1">
            <a:off x="9327572" y="2803939"/>
            <a:ext cx="3079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67250" y="2209800"/>
            <a:ext cx="0" cy="3086100"/>
          </a:xfrm>
          <a:prstGeom prst="line">
            <a:avLst/>
          </a:prstGeom>
          <a:ln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82150" y="2266950"/>
            <a:ext cx="0" cy="3086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12" y="1746510"/>
            <a:ext cx="6086856" cy="422544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-89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 2013:</a:t>
            </a:r>
          </a:p>
          <a:p>
            <a:pPr algn="ctr"/>
            <a:r>
              <a:rPr lang="en-US" b="1" dirty="0" smtClean="0"/>
              <a:t>Short-Term Customers Bike Slightly Farther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21343" y="5900173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76D2D"/>
                </a:solidFill>
              </a:rPr>
              <a:t>Mean = 1.11 miles</a:t>
            </a:r>
            <a:endParaRPr lang="en-US" b="1" dirty="0">
              <a:solidFill>
                <a:srgbClr val="476D2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5914" y="5907099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= 1.18 miles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4857750"/>
            <a:ext cx="137160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58400" y="4800600"/>
            <a:ext cx="137160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" y="1647648"/>
            <a:ext cx="6089904" cy="42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Citi Bike Background:</a:t>
            </a:r>
            <a:br>
              <a:rPr lang="en-US" sz="6000" dirty="0" smtClean="0"/>
            </a:br>
            <a:r>
              <a:rPr lang="en-US" sz="6000" dirty="0" smtClean="0"/>
              <a:t>An Inventory Issue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sz="3600" dirty="0" smtClean="0"/>
              <a:t>Since there is no control over who brings bikes where, riders </a:t>
            </a:r>
            <a:r>
              <a:rPr lang="en-US" sz="3600" dirty="0" smtClean="0"/>
              <a:t>tend to move bikes away from where they want </a:t>
            </a:r>
            <a:r>
              <a:rPr lang="en-US" sz="3600" dirty="0" smtClean="0"/>
              <a:t>them to be.</a:t>
            </a:r>
          </a:p>
          <a:p>
            <a:pPr marL="342900" indent="-342900"/>
            <a:endParaRPr lang="en-US" sz="800" dirty="0" smtClean="0"/>
          </a:p>
          <a:p>
            <a:pPr marL="342900" indent="-342900"/>
            <a:r>
              <a:rPr lang="en-US" sz="3600" dirty="0" smtClean="0"/>
              <a:t>Riders also fill up docks where they want to stop.</a:t>
            </a:r>
          </a:p>
          <a:p>
            <a:pPr marL="342900" indent="-342900"/>
            <a:endParaRPr lang="en-US" sz="800" dirty="0" smtClean="0"/>
          </a:p>
          <a:p>
            <a:pPr marL="342900" indent="-342900"/>
            <a:r>
              <a:rPr lang="en-US" sz="3600" dirty="0" smtClean="0"/>
              <a:t>Citi Bike is “</a:t>
            </a:r>
            <a:r>
              <a:rPr lang="en-US" sz="3600" dirty="0"/>
              <a:t>‘</a:t>
            </a:r>
            <a:r>
              <a:rPr lang="en-US" sz="3600" dirty="0" smtClean="0"/>
              <a:t>experimenting </a:t>
            </a:r>
            <a:r>
              <a:rPr lang="en-US" sz="3600" dirty="0"/>
              <a:t>with using bike trailers for </a:t>
            </a:r>
            <a:r>
              <a:rPr lang="en-US" sz="3600" dirty="0" smtClean="0"/>
              <a:t>rebalancing’ </a:t>
            </a:r>
            <a:r>
              <a:rPr lang="en-US" sz="3600" dirty="0"/>
              <a:t>— moving bikes from stations with no empty slots to docks in other areas</a:t>
            </a:r>
            <a:r>
              <a:rPr lang="en-US" sz="3600" dirty="0" smtClean="0"/>
              <a:t>.”*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2600" y="6344335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dirty="0" smtClean="0"/>
              <a:t>http</a:t>
            </a:r>
            <a:r>
              <a:rPr lang="en-US" dirty="0"/>
              <a:t>://www.nydailynews.com/new-york/citi-bike-issues-linger-article-1.1832298</a:t>
            </a:r>
          </a:p>
        </p:txBody>
      </p:sp>
    </p:spTree>
    <p:extLst>
      <p:ext uri="{BB962C8B-B14F-4D97-AF65-F5344CB8AC3E}">
        <p14:creationId xmlns:p14="http://schemas.microsoft.com/office/powerpoint/2010/main" val="3052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Citi Bike Data Analysis:</a:t>
            </a:r>
            <a:br>
              <a:rPr lang="en-US" sz="6000" dirty="0" smtClean="0"/>
            </a:br>
            <a:r>
              <a:rPr lang="en-US" sz="6000" dirty="0" smtClean="0"/>
              <a:t>Goals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To describe &amp;</a:t>
            </a:r>
            <a:r>
              <a:rPr lang="en-US" sz="3600" dirty="0"/>
              <a:t> </a:t>
            </a:r>
            <a:r>
              <a:rPr lang="en-US" sz="3600" dirty="0" smtClean="0"/>
              <a:t>visualize the balancing of bicycle movements across the system in a meaningful and intuitive manner.</a:t>
            </a:r>
          </a:p>
          <a:p>
            <a:pPr marL="342900" indent="-342900"/>
            <a:endParaRPr lang="en-US" sz="800" dirty="0"/>
          </a:p>
          <a:p>
            <a:pPr marL="342900" indent="-342900"/>
            <a:r>
              <a:rPr lang="en-US" sz="3600" dirty="0" smtClean="0"/>
              <a:t>To illustrate and differentiate bike movements in specific stations.</a:t>
            </a:r>
          </a:p>
          <a:p>
            <a:pPr marL="342900" indent="-342900"/>
            <a:endParaRPr lang="en-US" sz="800" dirty="0"/>
          </a:p>
          <a:p>
            <a:pPr marL="342900" indent="-342900"/>
            <a:r>
              <a:rPr lang="en-US" sz="3600" dirty="0" smtClean="0"/>
              <a:t>To generate insight into how Citi Bike can go about rebalancing stations.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81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2179</Words>
  <Application>Microsoft Office PowerPoint</Application>
  <PresentationFormat>Widescreen</PresentationFormat>
  <Paragraphs>295</Paragraphs>
  <Slides>45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Citi Bike NYC</vt:lpstr>
      <vt:lpstr>Citi Bike Background</vt:lpstr>
      <vt:lpstr>Citi Bike Data</vt:lpstr>
      <vt:lpstr>PowerPoint Presentation</vt:lpstr>
      <vt:lpstr>October 2013:  Trips are short (as the crow flies)</vt:lpstr>
      <vt:lpstr>PowerPoint Presentation</vt:lpstr>
      <vt:lpstr>PowerPoint Presentation</vt:lpstr>
      <vt:lpstr>Citi Bike Background: An Inventory Issue</vt:lpstr>
      <vt:lpstr>Citi Bike Data Analysis: Goals</vt:lpstr>
      <vt:lpstr>PowerPoint Presentation</vt:lpstr>
      <vt:lpstr>Citi Bike Ride Imbalances: July 2013 to February 2014</vt:lpstr>
      <vt:lpstr>July</vt:lpstr>
      <vt:lpstr>August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Mapping Issues</vt:lpstr>
      <vt:lpstr>Color Mapping Solutions</vt:lpstr>
      <vt:lpstr>Coding Color Maps</vt:lpstr>
      <vt:lpstr>New color maps</vt:lpstr>
      <vt:lpstr>New Color Maps: Station 519 vs. Station 119</vt:lpstr>
      <vt:lpstr>Summary report of 519 &amp; 2021: Before</vt:lpstr>
      <vt:lpstr>After: Optionally Scaled Contextually</vt:lpstr>
      <vt:lpstr>Future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on Bike by Gender</vt:lpstr>
      <vt:lpstr>New Color Maps: Before and after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</dc:creator>
  <cp:lastModifiedBy>Editor</cp:lastModifiedBy>
  <cp:revision>98</cp:revision>
  <dcterms:created xsi:type="dcterms:W3CDTF">2014-06-17T18:41:08Z</dcterms:created>
  <dcterms:modified xsi:type="dcterms:W3CDTF">2014-07-17T23:57:50Z</dcterms:modified>
</cp:coreProperties>
</file>